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5" r:id="rId10"/>
    <p:sldId id="270" r:id="rId11"/>
    <p:sldId id="271" r:id="rId12"/>
    <p:sldId id="272" r:id="rId13"/>
    <p:sldId id="27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000" autoAdjust="0"/>
  </p:normalViewPr>
  <p:slideViewPr>
    <p:cSldViewPr>
      <p:cViewPr>
        <p:scale>
          <a:sx n="120" d="100"/>
          <a:sy n="120" d="100"/>
        </p:scale>
        <p:origin x="-13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D8FD6-6400-4446-ABC5-578F543FBFED}" type="datetimeFigureOut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D554E-149A-4D6B-864E-3D5AFC67D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данный момент для организации движения скоростных электропоездов с сообщением Москва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Ново-Переделкино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выполняется комплекс работ по модернизации подъездного пути не общего пользования Западной водопроводной станции, примыкающей к железнодорожной станции Солнечная, принадлежащего ОАО «РЖД», организация на расстоянии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2,5 км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станции Солнечная остановочного пункта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Ново-Переделкино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 строительством высокой пассажирской платформы, организацией системы АСОКУПЭ и укладкой дополнительного приемоотправочного пути.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После завершения работ, планируется запуск скоростных электропоездов от станции Москва (Киевский вокзал) до остановочного пункта </a:t>
            </a:r>
            <a:r>
              <a:rPr lang="ru-RU" dirty="0" err="1" smtClean="0"/>
              <a:t>Ново-Переделкино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открытия станции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Ново-Переделкино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незначительно снизится пассажиропоток на железнодорожных станциях Солнцево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Переделкино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вероятно, небольшая часть пассажиров, которые сейчас добираются до станций метро на городских автобусах, изменят своё предпочтение и станут пользоваться скоростными поездами.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Население поселения Московский и других близлежащих населённых пунктов в ближайшей перспективе превысит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тыс.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и тем самым окупаемость составов и инфраструктуры будет происходить существенно быстрее, если линия будет продлена до поселения Московский (дополнительно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4,15 км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путей и строительство двух остановочных пунктов), так как в этом случае жители, как поселения Московский, так и других жилых массивов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Новомосковского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административного округа получат возможность использовать железнодорожный транспорт.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Например, время в пути до улицы Рябиновая, где располагается большое количество промышленных предприятий и складских комплексов на общественном транспорте из поселения Московский занимает не менее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1,5 часов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требует, как минимум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пересадки, после строительства станции «Поселение Московский» время в пути существенно сократится.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D554E-149A-4D6B-864E-3D5AFC67D54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94D3-A97D-4655-A7DB-3D19D17F5F85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D7DA-DE75-4607-81AF-AD85788F5204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2D4-265F-4B09-8FBE-00BFD73E1652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97FE-2228-442D-8869-7D16EB159962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12FA4-990D-4771-A7C5-6DF28264AB5A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ECBC4-8F5D-46C6-B0DF-C8ABE8F78918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C2F97-2875-4A5F-88AF-D8B9323B5A82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9CA5-CF38-4625-A943-2C6811D06441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3AF4-25C6-4508-ADAB-24E540EFABBA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C616D-A687-4838-B86F-E987388F005A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EBE55-9538-4CBD-A8CF-3D79CC239D01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2C9EF-DED7-45FB-BEB6-F72DC18588D0}" type="datetime1">
              <a:rPr lang="ru-RU" smtClean="0"/>
              <a:pPr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FBE78-D171-47CA-8B94-DB10B593B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8062664" cy="244827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Проект организации движения скоростных электропоездов Москва (Киевский вокзал) – </a:t>
            </a:r>
            <a:r>
              <a:rPr lang="ru-RU" sz="4000" b="1" dirty="0" smtClean="0">
                <a:solidFill>
                  <a:schemeClr val="tx2"/>
                </a:solidFill>
                <a:latin typeface="+mn-lt"/>
                <a:ea typeface="Adobe Fangsong Std R" pitchFamily="18" charset="-128"/>
                <a:cs typeface="Arial" pitchFamily="34" charset="0"/>
              </a:rPr>
              <a:t>«поселение Московский»</a:t>
            </a:r>
            <a:endParaRPr lang="ru-RU" sz="4000" b="1" dirty="0">
              <a:solidFill>
                <a:schemeClr val="tx2"/>
              </a:solidFill>
              <a:latin typeface="+mn-lt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3681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Подготовили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Игорь </a:t>
            </a:r>
            <a:r>
              <a:rPr lang="ru-RU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Драндин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 Владимир Горбань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Инициативная группа поселения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Московский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партия «Демократический выбор»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Поможет ли решить транспортные проблемы новая станция «</a:t>
            </a:r>
            <a:r>
              <a:rPr lang="ru-RU" sz="2800" b="1" dirty="0" err="1" smtClean="0">
                <a:solidFill>
                  <a:schemeClr val="tx2"/>
                </a:solidFill>
              </a:rPr>
              <a:t>Ново-Переделкино</a:t>
            </a:r>
            <a:r>
              <a:rPr lang="ru-RU" sz="2800" b="1" dirty="0" smtClean="0">
                <a:solidFill>
                  <a:schemeClr val="tx2"/>
                </a:solidFill>
              </a:rPr>
              <a:t>»?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100" dirty="0" smtClean="0"/>
              <a:t>	</a:t>
            </a:r>
            <a:r>
              <a:rPr lang="ru-RU" sz="2000" dirty="0" smtClean="0"/>
              <a:t>Рядом со строящейся железнодорожной станцией «Ново</a:t>
            </a:r>
            <a:r>
              <a:rPr lang="en-US" sz="2000" dirty="0" smtClean="0"/>
              <a:t>-</a:t>
            </a:r>
            <a:r>
              <a:rPr lang="ru-RU" sz="2000" dirty="0" err="1" smtClean="0"/>
              <a:t>переделкино</a:t>
            </a:r>
            <a:r>
              <a:rPr lang="ru-RU" sz="2000" dirty="0" smtClean="0"/>
              <a:t>» находится </a:t>
            </a:r>
            <a:r>
              <a:rPr lang="ru-RU" sz="2000" b="1" dirty="0" smtClean="0"/>
              <a:t>большая промышленная зона </a:t>
            </a:r>
            <a:r>
              <a:rPr lang="ru-RU" sz="2000" dirty="0" smtClean="0"/>
              <a:t>и две улицы – Родниковая и </a:t>
            </a:r>
            <a:r>
              <a:rPr lang="ru-RU" sz="2000" dirty="0" err="1" smtClean="0"/>
              <a:t>Новопеределкинская</a:t>
            </a:r>
            <a:r>
              <a:rPr lang="ru-RU" sz="2000" dirty="0" smtClean="0"/>
              <a:t>, преимущественно с </a:t>
            </a:r>
            <a:r>
              <a:rPr lang="ru-RU" sz="2000" b="1" dirty="0" smtClean="0"/>
              <a:t>пятиэтажными жилыми домами</a:t>
            </a:r>
            <a:r>
              <a:rPr lang="ru-RU" sz="2000" dirty="0" smtClean="0"/>
              <a:t>. </a:t>
            </a:r>
          </a:p>
          <a:p>
            <a:pPr>
              <a:lnSpc>
                <a:spcPct val="120000"/>
              </a:lnSpc>
              <a:buNone/>
            </a:pPr>
            <a:endParaRPr lang="ru-RU" sz="800" dirty="0" smtClean="0"/>
          </a:p>
          <a:p>
            <a:pPr>
              <a:lnSpc>
                <a:spcPct val="120000"/>
              </a:lnSpc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Изучив карту районов Солнцево и </a:t>
            </a:r>
            <a:r>
              <a:rPr lang="ru-RU" sz="2000" dirty="0" err="1" smtClean="0"/>
              <a:t>Ново-переделкино</a:t>
            </a:r>
            <a:r>
              <a:rPr lang="ru-RU" sz="2000" dirty="0" smtClean="0"/>
              <a:t>  несложно сделать вывод – добираться до новой железнодорожной станции станет удобнее жителям только нескольких улиц – Шолохова, </a:t>
            </a:r>
            <a:r>
              <a:rPr lang="ru-RU" sz="2000" dirty="0" err="1" smtClean="0"/>
              <a:t>Новопеределкинская</a:t>
            </a:r>
            <a:r>
              <a:rPr lang="ru-RU" sz="2000" dirty="0" smtClean="0"/>
              <a:t>, Приречная, Родниковая, а так же жителям домов небольшого участка Боровского шоссе расположенного между перекрёстками с улицей Шолохова и </a:t>
            </a:r>
            <a:r>
              <a:rPr lang="ru-RU" sz="2000" dirty="0" err="1" smtClean="0"/>
              <a:t>Новопеределкинской</a:t>
            </a:r>
            <a:r>
              <a:rPr lang="ru-RU" sz="2000" dirty="0" smtClean="0"/>
              <a:t> улицей. </a:t>
            </a:r>
            <a:r>
              <a:rPr lang="ru-RU" sz="2000" b="1" dirty="0" smtClean="0"/>
              <a:t>То есть, большая часть жителей Солнцево и </a:t>
            </a:r>
            <a:r>
              <a:rPr lang="ru-RU" sz="2000" b="1" dirty="0" err="1" smtClean="0"/>
              <a:t>Ново-переделкино</a:t>
            </a:r>
            <a:r>
              <a:rPr lang="ru-RU" sz="2000" b="1" dirty="0" smtClean="0"/>
              <a:t> не будет пользоваться новой железнодорожной станицей.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Инициативная группа предлагает внести ряд изменений и дополнений в существующий проект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/>
              <a:t>Проложить дополнительные </a:t>
            </a:r>
            <a:r>
              <a:rPr lang="ru-RU" sz="2000" b="1" dirty="0" smtClean="0"/>
              <a:t>4,15 км</a:t>
            </a:r>
            <a:r>
              <a:rPr lang="ru-RU" sz="2000" dirty="0" smtClean="0"/>
              <a:t>. железнодорожных путей и организовать </a:t>
            </a:r>
            <a:r>
              <a:rPr lang="ru-RU" sz="2000" b="1" dirty="0" smtClean="0"/>
              <a:t>2</a:t>
            </a:r>
            <a:r>
              <a:rPr lang="ru-RU" sz="2000" dirty="0" smtClean="0"/>
              <a:t> новых остановочных пункта – «</a:t>
            </a:r>
            <a:r>
              <a:rPr lang="ru-RU" sz="2000" dirty="0" err="1" smtClean="0"/>
              <a:t>Картмазово</a:t>
            </a:r>
            <a:r>
              <a:rPr lang="ru-RU" sz="2000" dirty="0" smtClean="0"/>
              <a:t>» и «Поселение Московский» в соответствии со схемой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/>
              <a:t>Рядом с железнодорожными станциями «</a:t>
            </a:r>
            <a:r>
              <a:rPr lang="ru-RU" sz="2000" dirty="0" err="1" smtClean="0"/>
              <a:t>Картмазово</a:t>
            </a:r>
            <a:r>
              <a:rPr lang="ru-RU" sz="2000" dirty="0" smtClean="0"/>
              <a:t>» и «Поселение Московский» построить перехватывающую парковку и надземный или подземный пешеходный переход через Киевское шоссе.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/>
              <a:t>Организовать маршруты общественного транспорта между близлежащими крупными жилыми комплексами «Град Московский», «Юго-Западный», «Солнцево-парк», «Первый Московский город парк», «</a:t>
            </a:r>
            <a:r>
              <a:rPr lang="ru-RU" sz="2000" dirty="0" err="1" smtClean="0"/>
              <a:t>Переделкино</a:t>
            </a:r>
            <a:r>
              <a:rPr lang="ru-RU" sz="2000" dirty="0" smtClean="0"/>
              <a:t> ближнее» и железнодорожной станцией «Поселение Московский».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60648"/>
          <a:ext cx="8229600" cy="6368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4840"/>
                <a:gridCol w="3754760"/>
              </a:tblGrid>
              <a:tr h="636875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Расстояние от станции «Поселение Московский» до Москва (Киевский вокзал) –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км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остановок (с учётом движения по всем остановочным пунктам) —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шт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Среднее время в пути при остановках на всех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пунктах —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 минут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map_prezent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4181588" cy="5904656"/>
          </a:xfrm>
          <a:prstGeom prst="rect">
            <a:avLst/>
          </a:prstGeom>
        </p:spPr>
      </p:pic>
      <p:pic>
        <p:nvPicPr>
          <p:cNvPr id="11" name="Рисунок 10" descr="map_prezent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0055" y="404664"/>
            <a:ext cx="3565417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До каких районов жители новой Москвы смогут добираться быстрее?</a:t>
            </a:r>
            <a:endParaRPr lang="ru-RU" sz="3200" dirty="0"/>
          </a:p>
        </p:txBody>
      </p:sp>
      <p:pic>
        <p:nvPicPr>
          <p:cNvPr id="5" name="Содержимое 4" descr="moscow_map_vecto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53009"/>
            <a:ext cx="4343141" cy="524434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4048" y="1268760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Использование железнодорожного транспорта жителями новой Москвы приведёт к существенному сокращению времени в пути до следующих районов города: </a:t>
            </a:r>
            <a:r>
              <a:rPr lang="ru-RU" sz="2400" b="1" dirty="0" smtClean="0"/>
              <a:t>ЦАО, ЗАО, СЗАО</a:t>
            </a:r>
            <a:r>
              <a:rPr lang="ru-RU" sz="2400" dirty="0" smtClean="0"/>
              <a:t>. В этих районах расположено большое количество рабочих мест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Сколько жителей смогут быстрее добраться до центра Москвы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200" dirty="0" smtClean="0"/>
              <a:t>После реализации проекта у </a:t>
            </a:r>
            <a:r>
              <a:rPr lang="ru-RU" sz="2200" b="1" dirty="0" smtClean="0"/>
              <a:t>70 – 100 тыс</a:t>
            </a:r>
            <a:r>
              <a:rPr lang="ru-RU" sz="2200" dirty="0" smtClean="0"/>
              <a:t>. жителей крупных жилых районов новой Москвы расположенных вблизи новых железнодорожных станций «</a:t>
            </a:r>
            <a:r>
              <a:rPr lang="ru-RU" sz="2200" dirty="0" err="1" smtClean="0"/>
              <a:t>Картмазово</a:t>
            </a:r>
            <a:r>
              <a:rPr lang="ru-RU" sz="2200" dirty="0" smtClean="0"/>
              <a:t>» и «Поселение Московский» появится возможность отказаться от личного автотранспорта и добираться до центра города всего за </a:t>
            </a:r>
            <a:r>
              <a:rPr lang="ru-RU" sz="2200" b="1" dirty="0" smtClean="0"/>
              <a:t>30 - 40</a:t>
            </a:r>
            <a:r>
              <a:rPr lang="ru-RU" sz="2200" dirty="0" smtClean="0"/>
              <a:t> минут используя скоростной поезд.</a:t>
            </a:r>
          </a:p>
          <a:p>
            <a:pPr>
              <a:lnSpc>
                <a:spcPct val="120000"/>
              </a:lnSpc>
            </a:pPr>
            <a:r>
              <a:rPr lang="ru-RU" sz="2200" dirty="0" smtClean="0"/>
              <a:t>Даже при частичной реализации проекта – продлении железнодорожных путей до  «</a:t>
            </a:r>
            <a:r>
              <a:rPr lang="ru-RU" sz="2200" dirty="0" err="1" smtClean="0"/>
              <a:t>Картмазово</a:t>
            </a:r>
            <a:r>
              <a:rPr lang="ru-RU" sz="2200" dirty="0" smtClean="0"/>
              <a:t>», десятки тысяч жителей новой Москвы получат возможность существенно сократить потери времени на дорогу до центра города.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Проблема загруженности автодорог на присоединённых территориях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536504"/>
          </a:xfrm>
        </p:spPr>
        <p:txBody>
          <a:bodyPr>
            <a:normAutofit fontScale="92500"/>
          </a:bodyPr>
          <a:lstStyle/>
          <a:p>
            <a:pPr lvl="0">
              <a:lnSpc>
                <a:spcPct val="120000"/>
              </a:lnSpc>
              <a:buNone/>
            </a:pPr>
            <a:r>
              <a:rPr lang="en-US" sz="2900" dirty="0" smtClean="0"/>
              <a:t>	</a:t>
            </a:r>
            <a:r>
              <a:rPr lang="ru-RU" sz="2900" dirty="0" smtClean="0"/>
              <a:t>Вхождение новых территорий в состав Москвы явилось стимулом активного жилищного строительства, что привело к резкому увеличению транспортной нагрузки на автомобильные дороги новой Москвы. На данный момент транспортная нагрузка на Киевское, Калужское и </a:t>
            </a:r>
            <a:r>
              <a:rPr lang="ru-RU" sz="2900" dirty="0" err="1" smtClean="0"/>
              <a:t>Боровское</a:t>
            </a:r>
            <a:r>
              <a:rPr lang="ru-RU" sz="2900" dirty="0" smtClean="0"/>
              <a:t> шоссе достигла предела. Поэтому требуются оперативные меры для решения этой проблемы. </a:t>
            </a:r>
          </a:p>
          <a:p>
            <a:pPr lvl="0">
              <a:lnSpc>
                <a:spcPct val="120000"/>
              </a:lnSpc>
              <a:buNone/>
            </a:pPr>
            <a:endParaRPr lang="ru-RU" sz="3300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В новой Москве идёт активное строительство жилья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Содержимое 6" descr="stroy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149513" cy="516193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Стройки Новой Москвы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dirty="0" smtClean="0"/>
              <a:t> 	Сейчас </a:t>
            </a:r>
            <a:r>
              <a:rPr lang="ru-RU" sz="1800" dirty="0"/>
              <a:t>на территории новой Москвы строятся </a:t>
            </a:r>
            <a:r>
              <a:rPr lang="ru-RU" sz="1800" dirty="0" smtClean="0"/>
              <a:t>и заселяются несколько </a:t>
            </a:r>
            <a:r>
              <a:rPr lang="ru-RU" sz="1800" dirty="0"/>
              <a:t>крупных жилых кварталов</a:t>
            </a:r>
            <a:r>
              <a:rPr lang="ru-RU" sz="1800" dirty="0" smtClean="0"/>
              <a:t>:</a:t>
            </a:r>
          </a:p>
          <a:p>
            <a:pPr lvl="0">
              <a:buNone/>
            </a:pPr>
            <a:endParaRPr lang="ru-RU" sz="800" dirty="0"/>
          </a:p>
          <a:p>
            <a:pPr lvl="1"/>
            <a:r>
              <a:rPr lang="ru-RU" sz="1600" b="1" dirty="0" smtClean="0"/>
              <a:t>ЖК «Коммунарка»</a:t>
            </a:r>
            <a:r>
              <a:rPr lang="ru-RU" sz="1600" dirty="0" smtClean="0"/>
              <a:t> </a:t>
            </a:r>
            <a:r>
              <a:rPr lang="ru-RU" sz="1600" dirty="0"/>
              <a:t>(рядом с Калужским </a:t>
            </a:r>
            <a:r>
              <a:rPr lang="ru-RU" sz="1600" dirty="0" smtClean="0"/>
              <a:t>шоссе)</a:t>
            </a:r>
          </a:p>
          <a:p>
            <a:pPr lvl="1"/>
            <a:r>
              <a:rPr lang="ru-RU" sz="1600" b="1" dirty="0" smtClean="0"/>
              <a:t>ЖК «Первый </a:t>
            </a:r>
            <a:r>
              <a:rPr lang="ru-RU" sz="1600" b="1" dirty="0"/>
              <a:t>Московский город </a:t>
            </a:r>
            <a:r>
              <a:rPr lang="ru-RU" sz="1600" b="1" dirty="0" smtClean="0"/>
              <a:t>Парк» </a:t>
            </a:r>
            <a:r>
              <a:rPr lang="ru-RU" sz="1600" dirty="0" smtClean="0"/>
              <a:t>(поселение Московский)</a:t>
            </a:r>
          </a:p>
          <a:p>
            <a:pPr lvl="1"/>
            <a:r>
              <a:rPr lang="ru-RU" sz="1600" b="1" dirty="0" smtClean="0"/>
              <a:t>Микрорайон «Град Московский» </a:t>
            </a:r>
            <a:r>
              <a:rPr lang="ru-RU" sz="1600" dirty="0" smtClean="0"/>
              <a:t>(</a:t>
            </a:r>
            <a:r>
              <a:rPr lang="ru-RU" sz="1600" dirty="0"/>
              <a:t>поселение Московский)</a:t>
            </a:r>
          </a:p>
          <a:p>
            <a:pPr lvl="1"/>
            <a:r>
              <a:rPr lang="ru-RU" sz="1600" b="1" dirty="0" smtClean="0"/>
              <a:t>ЖК «Юго-Западный» </a:t>
            </a:r>
            <a:r>
              <a:rPr lang="ru-RU" sz="1600" dirty="0"/>
              <a:t>(поселение Московский)</a:t>
            </a:r>
          </a:p>
          <a:p>
            <a:pPr lvl="1"/>
            <a:r>
              <a:rPr lang="ru-RU" sz="1600" b="1" dirty="0" smtClean="0"/>
              <a:t>ЖК </a:t>
            </a:r>
            <a:r>
              <a:rPr lang="ru-RU" sz="1600" b="1" dirty="0"/>
              <a:t>«Солнцево-парк» </a:t>
            </a:r>
            <a:r>
              <a:rPr lang="ru-RU" sz="1600" dirty="0"/>
              <a:t>(деревня </a:t>
            </a:r>
            <a:r>
              <a:rPr lang="ru-RU" sz="1600" dirty="0" err="1"/>
              <a:t>Пыхтино</a:t>
            </a:r>
            <a:r>
              <a:rPr lang="ru-RU" sz="1600" dirty="0"/>
              <a:t>)</a:t>
            </a:r>
          </a:p>
          <a:p>
            <a:pPr lvl="1"/>
            <a:r>
              <a:rPr lang="ru-RU" sz="1600" b="1" dirty="0" smtClean="0"/>
              <a:t>ЖК </a:t>
            </a:r>
            <a:r>
              <a:rPr lang="ru-RU" sz="1600" b="1" dirty="0"/>
              <a:t>«Престиж» </a:t>
            </a:r>
            <a:r>
              <a:rPr lang="ru-RU" sz="1600" dirty="0"/>
              <a:t>(посёлок Киевский, киевское шоссе)</a:t>
            </a:r>
          </a:p>
          <a:p>
            <a:pPr lvl="1"/>
            <a:r>
              <a:rPr lang="ru-RU" sz="1600" b="1" dirty="0" smtClean="0"/>
              <a:t>ЖК </a:t>
            </a:r>
            <a:r>
              <a:rPr lang="ru-RU" sz="1600" b="1" dirty="0"/>
              <a:t>«</a:t>
            </a:r>
            <a:r>
              <a:rPr lang="ru-RU" sz="1600" b="1" dirty="0" err="1"/>
              <a:t>Переделкино</a:t>
            </a:r>
            <a:r>
              <a:rPr lang="ru-RU" sz="1600" b="1" dirty="0"/>
              <a:t> Ближнее» </a:t>
            </a:r>
            <a:r>
              <a:rPr lang="ru-RU" sz="1600" dirty="0"/>
              <a:t>(деревня </a:t>
            </a:r>
            <a:r>
              <a:rPr lang="ru-RU" sz="1600" dirty="0" err="1"/>
              <a:t>Рассказовка</a:t>
            </a:r>
            <a:r>
              <a:rPr lang="ru-RU" sz="1600" dirty="0"/>
              <a:t>)</a:t>
            </a:r>
          </a:p>
          <a:p>
            <a:pPr lvl="1"/>
            <a:r>
              <a:rPr lang="ru-RU" sz="1600" b="1" dirty="0" smtClean="0"/>
              <a:t>Жилой </a:t>
            </a:r>
            <a:r>
              <a:rPr lang="ru-RU" sz="1600" b="1" dirty="0"/>
              <a:t>район «Москва А101» </a:t>
            </a:r>
            <a:r>
              <a:rPr lang="ru-RU" sz="1600" dirty="0"/>
              <a:t>(деревня </a:t>
            </a:r>
            <a:r>
              <a:rPr lang="ru-RU" sz="1600" dirty="0" err="1"/>
              <a:t>Бачурино</a:t>
            </a:r>
            <a:r>
              <a:rPr lang="ru-RU" sz="1600" dirty="0"/>
              <a:t>)</a:t>
            </a:r>
          </a:p>
          <a:p>
            <a:pPr lvl="1"/>
            <a:r>
              <a:rPr lang="ru-RU" sz="1600" b="1" dirty="0" smtClean="0"/>
              <a:t>ЖК </a:t>
            </a:r>
            <a:r>
              <a:rPr lang="ru-RU" sz="1600" b="1" dirty="0"/>
              <a:t>«</a:t>
            </a:r>
            <a:r>
              <a:rPr lang="ru-RU" sz="1600" b="1" dirty="0" err="1"/>
              <a:t>Сандей</a:t>
            </a:r>
            <a:r>
              <a:rPr lang="ru-RU" sz="1600" b="1" dirty="0"/>
              <a:t> </a:t>
            </a:r>
            <a:r>
              <a:rPr lang="ru-RU" sz="1600" b="1" dirty="0" err="1"/>
              <a:t>Хиллс</a:t>
            </a:r>
            <a:r>
              <a:rPr lang="ru-RU" sz="1600" b="1" dirty="0"/>
              <a:t>» </a:t>
            </a:r>
            <a:r>
              <a:rPr lang="ru-RU" sz="1600" dirty="0"/>
              <a:t>(посёлок Воскресенское</a:t>
            </a:r>
            <a:r>
              <a:rPr lang="ru-RU" sz="1600" dirty="0" smtClean="0"/>
              <a:t>)</a:t>
            </a:r>
          </a:p>
          <a:p>
            <a:pPr lvl="1"/>
            <a:r>
              <a:rPr lang="ru-RU" sz="1600" b="1" dirty="0" smtClean="0"/>
              <a:t>ЖК «</a:t>
            </a:r>
            <a:r>
              <a:rPr lang="ru-RU" sz="1600" b="1" dirty="0" err="1" smtClean="0"/>
              <a:t>Марьино</a:t>
            </a:r>
            <a:r>
              <a:rPr lang="ru-RU" sz="1600" b="1" dirty="0" smtClean="0"/>
              <a:t> Град»</a:t>
            </a:r>
            <a:r>
              <a:rPr lang="ru-RU" sz="1600" dirty="0" smtClean="0"/>
              <a:t> (посёлок </a:t>
            </a:r>
            <a:r>
              <a:rPr lang="ru-RU" sz="1600" dirty="0" err="1" smtClean="0"/>
              <a:t>Марьино</a:t>
            </a:r>
            <a:r>
              <a:rPr lang="ru-RU" sz="1600" dirty="0" smtClean="0"/>
              <a:t>)</a:t>
            </a:r>
          </a:p>
          <a:p>
            <a:pPr lvl="1"/>
            <a:r>
              <a:rPr lang="ru-RU" sz="1600" b="1" dirty="0" smtClean="0"/>
              <a:t>ЖК «РУТАУН» </a:t>
            </a:r>
            <a:r>
              <a:rPr lang="ru-RU" sz="1600" dirty="0" smtClean="0"/>
              <a:t>(посёлок </a:t>
            </a:r>
            <a:r>
              <a:rPr lang="ru-RU" sz="1600" dirty="0" err="1" smtClean="0"/>
              <a:t>Марьино</a:t>
            </a:r>
            <a:r>
              <a:rPr lang="ru-RU" sz="1600" dirty="0" smtClean="0"/>
              <a:t>)</a:t>
            </a:r>
          </a:p>
          <a:p>
            <a:pPr lvl="1"/>
            <a:r>
              <a:rPr lang="ru-RU" sz="1600" b="1" dirty="0" smtClean="0"/>
              <a:t>ЖК «Николин Парк» </a:t>
            </a:r>
            <a:r>
              <a:rPr lang="ru-RU" sz="1600" dirty="0" smtClean="0"/>
              <a:t>(около ЖК «Коммунарка»)</a:t>
            </a:r>
            <a:endParaRPr lang="en-US" sz="1600" dirty="0" smtClean="0"/>
          </a:p>
          <a:p>
            <a:pPr lvl="1">
              <a:buNone/>
            </a:pPr>
            <a:endParaRPr lang="ru-RU" sz="800" dirty="0"/>
          </a:p>
          <a:p>
            <a:pPr>
              <a:buNone/>
            </a:pPr>
            <a:r>
              <a:rPr lang="ru-RU" sz="1800" dirty="0" smtClean="0"/>
              <a:t> 	Кроме </a:t>
            </a:r>
            <a:r>
              <a:rPr lang="ru-RU" sz="1800" dirty="0"/>
              <a:t>этого, на присоединённых </a:t>
            </a:r>
            <a:r>
              <a:rPr lang="ru-RU" sz="1800" dirty="0" smtClean="0"/>
              <a:t>территориях </a:t>
            </a:r>
            <a:r>
              <a:rPr lang="ru-RU" sz="1800" dirty="0"/>
              <a:t>ведётся </a:t>
            </a:r>
            <a:r>
              <a:rPr lang="ru-RU" sz="1800" dirty="0" smtClean="0"/>
              <a:t>активное строительство </a:t>
            </a:r>
            <a:r>
              <a:rPr lang="ru-RU" sz="1800" dirty="0" err="1"/>
              <a:t>коттеджных</a:t>
            </a:r>
            <a:r>
              <a:rPr lang="ru-RU" sz="1800" dirty="0"/>
              <a:t> посёлков и жилых комплексов </a:t>
            </a:r>
            <a:r>
              <a:rPr lang="ru-RU" sz="1800" dirty="0" err="1" smtClean="0"/>
              <a:t>таунхаусов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Дорога до центра города –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настоящие испытание!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sz="2400" dirty="0"/>
              <a:t>Сегодня</a:t>
            </a:r>
            <a:r>
              <a:rPr lang="ru-RU" sz="2400" b="1" dirty="0"/>
              <a:t> 1/6 </a:t>
            </a:r>
            <a:r>
              <a:rPr lang="ru-RU" sz="2400" dirty="0"/>
              <a:t>часть своей жизни жители новой Москвы теряют, простаивая в «пробках» на дорогах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Например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дорога от микрорайона «Град Московский» до метро «Юго-Западная» утром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может занять больше 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часов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хотя путь составляет всего 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lang="ru-RU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километров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2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400" dirty="0"/>
              <a:t>Из-за снегопада, дождя или аварии можно потерять дополнительно несколько часов на дорогу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Общественный транспорт перегружен и тоже стоит в «пробках»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Большинство жителей новой Москвы не имеют альтернативных вариантов маршрута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003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sz="4000" dirty="0" smtClean="0"/>
              <a:t>На большей части территорий новой Москвы </a:t>
            </a:r>
            <a:r>
              <a:rPr lang="ru-RU" sz="4000" b="1" dirty="0" smtClean="0"/>
              <a:t>отсутствует железнодорожное сообщение </a:t>
            </a:r>
            <a:r>
              <a:rPr lang="ru-RU" sz="4000" dirty="0" smtClean="0"/>
              <a:t>с центром города, что приводит к высокой транспортной нагрузке на Киевское и Калужское шоссе.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</a:rPr>
              <a:t>Метро</a:t>
            </a:r>
            <a:endParaRPr lang="ru-RU" sz="66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4644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</a:t>
            </a:r>
            <a:r>
              <a:rPr lang="ru-RU" b="1" dirty="0"/>
              <a:t>2014</a:t>
            </a:r>
            <a:r>
              <a:rPr lang="ru-RU" dirty="0"/>
              <a:t> году в новой Москве </a:t>
            </a:r>
            <a:r>
              <a:rPr lang="ru-RU" dirty="0" smtClean="0"/>
              <a:t>откроются новые станции метро – «</a:t>
            </a:r>
            <a:r>
              <a:rPr lang="ru-RU" dirty="0" err="1" smtClean="0"/>
              <a:t>Румянцево</a:t>
            </a:r>
            <a:r>
              <a:rPr lang="ru-RU" dirty="0" smtClean="0"/>
              <a:t>» и «</a:t>
            </a:r>
            <a:r>
              <a:rPr lang="ru-RU" dirty="0" err="1" smtClean="0"/>
              <a:t>Саларьево</a:t>
            </a:r>
            <a:r>
              <a:rPr lang="ru-RU" dirty="0" smtClean="0"/>
              <a:t>»</a:t>
            </a:r>
            <a:r>
              <a:rPr lang="en-US" dirty="0" smtClean="0"/>
              <a:t>.</a:t>
            </a:r>
            <a:r>
              <a:rPr lang="ru-RU" dirty="0" smtClean="0"/>
              <a:t> Но это не решит всех проблем! </a:t>
            </a:r>
          </a:p>
          <a:p>
            <a:r>
              <a:rPr lang="ru-RU" dirty="0" smtClean="0"/>
              <a:t>Добираться до метро придётся по загруженному Киевскому шоссе и узким местным автодорогам.</a:t>
            </a:r>
          </a:p>
          <a:p>
            <a:r>
              <a:rPr lang="ru-RU" dirty="0" smtClean="0"/>
              <a:t>Нагрузка на Киевское, Калужское и </a:t>
            </a:r>
            <a:r>
              <a:rPr lang="ru-RU" dirty="0" err="1" smtClean="0"/>
              <a:t>Боровское</a:t>
            </a:r>
            <a:r>
              <a:rPr lang="ru-RU" dirty="0" smtClean="0"/>
              <a:t> шоссе будет только возрастать, так как численность населения новой Москвы стремительно растёт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Предложение инициативной группы поседения Московский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700" dirty="0" smtClean="0"/>
              <a:t>   </a:t>
            </a:r>
            <a:r>
              <a:rPr lang="ru-RU" sz="3700" dirty="0" smtClean="0"/>
              <a:t>Инициативная группа предлагает внести ряд изменений и дополнений в существующий проект запуска скоростных электропоездов от станции Москва (Киевский вокзал) до остановочного пункта «</a:t>
            </a:r>
            <a:r>
              <a:rPr lang="ru-RU" sz="3700" dirty="0" err="1" smtClean="0"/>
              <a:t>Ново-Переделкино</a:t>
            </a:r>
            <a:r>
              <a:rPr lang="ru-RU" sz="3700" dirty="0" smtClean="0"/>
              <a:t>»</a:t>
            </a:r>
            <a:r>
              <a:rPr lang="en-US" sz="3700" dirty="0" smtClean="0"/>
              <a:t>.</a:t>
            </a:r>
            <a:endParaRPr lang="ru-RU" sz="3700" dirty="0" smtClean="0"/>
          </a:p>
          <a:p>
            <a:pPr lvl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>
                <a:solidFill>
                  <a:schemeClr val="tx2"/>
                </a:solidFill>
              </a:rPr>
              <a:t>Что предлагается сейчас</a:t>
            </a:r>
            <a:r>
              <a:rPr lang="en-US" sz="4200" b="1" dirty="0" smtClean="0">
                <a:solidFill>
                  <a:schemeClr val="tx2"/>
                </a:solidFill>
              </a:rPr>
              <a:t>?</a:t>
            </a:r>
            <a:endParaRPr lang="ru-RU" sz="42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FBE78-D171-47CA-8B94-DB10B593BB0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Содержимое 6" descr="map_novoperedelkino_big_zon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5688632" cy="4582860"/>
          </a:xfrm>
        </p:spPr>
      </p:pic>
      <p:sp>
        <p:nvSpPr>
          <p:cNvPr id="8" name="TextBox 7"/>
          <p:cNvSpPr txBox="1"/>
          <p:nvPr/>
        </p:nvSpPr>
        <p:spPr>
          <a:xfrm>
            <a:off x="467544" y="5445224"/>
            <a:ext cx="60486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 карте </a:t>
            </a:r>
            <a:r>
              <a:rPr lang="ru-RU" sz="1400" dirty="0" smtClean="0">
                <a:solidFill>
                  <a:srgbClr val="C00000"/>
                </a:solidFill>
              </a:rPr>
              <a:t>красным цветом </a:t>
            </a:r>
            <a:r>
              <a:rPr lang="ru-RU" sz="1400" dirty="0" smtClean="0"/>
              <a:t>выделены микрорайоны, жителям которых будет удобнее добираться до новой станции </a:t>
            </a:r>
            <a:r>
              <a:rPr lang="ru-RU" sz="1400" dirty="0" err="1" smtClean="0"/>
              <a:t>Ново-Переделкино</a:t>
            </a:r>
            <a:r>
              <a:rPr lang="ru-RU" sz="1400" dirty="0" smtClean="0"/>
              <a:t>, чем до других железнодорожных станций – Солнцево и </a:t>
            </a:r>
            <a:r>
              <a:rPr lang="ru-RU" sz="1400" dirty="0" err="1" smtClean="0"/>
              <a:t>Переделкино</a:t>
            </a:r>
            <a:r>
              <a:rPr lang="ru-RU" sz="1400" dirty="0" smtClean="0"/>
              <a:t>. Население трёх выделенных микрорайонов около </a:t>
            </a:r>
            <a:r>
              <a:rPr lang="ru-RU" sz="1400" b="1" dirty="0" smtClean="0"/>
              <a:t>20 тысяч </a:t>
            </a:r>
            <a:r>
              <a:rPr lang="ru-RU" sz="1400" dirty="0" smtClean="0"/>
              <a:t>человек.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764704"/>
            <a:ext cx="2736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Модернизация участка железной дороги станция «Солнечная» - «</a:t>
            </a:r>
            <a:r>
              <a:rPr lang="ru-RU" dirty="0" err="1" smtClean="0"/>
              <a:t>Ново-Переделкино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Строительство пассажирской платформы «</a:t>
            </a:r>
            <a:r>
              <a:rPr lang="ru-RU" dirty="0" err="1" smtClean="0"/>
              <a:t>Ново-Переделкино</a:t>
            </a:r>
            <a:r>
              <a:rPr lang="ru-RU" dirty="0" smtClean="0"/>
              <a:t>».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Запуск скоростных электропоездов от станции Москва до остановочного пункта «</a:t>
            </a:r>
            <a:r>
              <a:rPr lang="ru-RU" dirty="0" err="1" smtClean="0"/>
              <a:t>Ново-Переделкино</a:t>
            </a:r>
            <a:r>
              <a:rPr lang="ru-RU" dirty="0" smtClean="0"/>
              <a:t>»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643</Words>
  <Application>Microsoft Office PowerPoint</Application>
  <PresentationFormat>Экран (4:3)</PresentationFormat>
  <Paragraphs>107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 организации движения скоростных электропоездов Москва (Киевский вокзал) – «поселение Московский»</vt:lpstr>
      <vt:lpstr>Проблема загруженности автодорог на присоединённых территориях  </vt:lpstr>
      <vt:lpstr>В новой Москве идёт активное строительство жилья</vt:lpstr>
      <vt:lpstr>Стройки Новой Москвы</vt:lpstr>
      <vt:lpstr>Дорога до центра города – настоящие испытание!</vt:lpstr>
      <vt:lpstr>Большинство жителей новой Москвы не имеют альтернативных вариантов маршрута</vt:lpstr>
      <vt:lpstr>Метро</vt:lpstr>
      <vt:lpstr>Предложение инициативной группы поседения Московский</vt:lpstr>
      <vt:lpstr>Что предлагается сейчас?</vt:lpstr>
      <vt:lpstr>Поможет ли решить транспортные проблемы новая станция «Ново-Переделкино»? </vt:lpstr>
      <vt:lpstr>Инициативная группа предлагает внести ряд изменений и дополнений в существующий проект </vt:lpstr>
      <vt:lpstr>Слайд 12</vt:lpstr>
      <vt:lpstr>До каких районов жители новой Москвы смогут добираться быстрее?</vt:lpstr>
      <vt:lpstr>Сколько жителей смогут быстрее добраться до центра Москвы?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решить транспортный проблемы новой Москвы?</dc:title>
  <dc:creator>Игорь</dc:creator>
  <cp:lastModifiedBy>Игорь</cp:lastModifiedBy>
  <cp:revision>63</cp:revision>
  <dcterms:created xsi:type="dcterms:W3CDTF">2012-12-01T08:34:11Z</dcterms:created>
  <dcterms:modified xsi:type="dcterms:W3CDTF">2013-04-08T18:13:33Z</dcterms:modified>
</cp:coreProperties>
</file>